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09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4144" y="80"/>
      </p:cViewPr>
      <p:guideLst>
        <p:guide orient="horz" pos="3368"/>
        <p:guide pos="2384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363" cy="51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753" tIns="98876" rIns="197753" bIns="98876" numCol="1" anchor="t" anchorCtr="0" compatLnSpc="1">
            <a:prstTxWarp prst="textNoShape">
              <a:avLst/>
            </a:prstTxWarp>
          </a:bodyPr>
          <a:lstStyle>
            <a:lvl1pPr>
              <a:defRPr sz="26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41" y="2"/>
            <a:ext cx="3076363" cy="51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753" tIns="98876" rIns="197753" bIns="98876" numCol="1" anchor="t" anchorCtr="0" compatLnSpc="1">
            <a:prstTxWarp prst="textNoShape">
              <a:avLst/>
            </a:prstTxWarp>
          </a:bodyPr>
          <a:lstStyle>
            <a:lvl1pPr algn="r">
              <a:defRPr sz="26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6763"/>
            <a:ext cx="2714625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0443"/>
            <a:ext cx="5679440" cy="460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753" tIns="98876" rIns="197753" bIns="98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0883"/>
            <a:ext cx="3076363" cy="51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753" tIns="98876" rIns="197753" bIns="98876" numCol="1" anchor="b" anchorCtr="0" compatLnSpc="1">
            <a:prstTxWarp prst="textNoShape">
              <a:avLst/>
            </a:prstTxWarp>
          </a:bodyPr>
          <a:lstStyle>
            <a:lvl1pPr>
              <a:defRPr sz="26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41" y="9720883"/>
            <a:ext cx="3076363" cy="51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753" tIns="98876" rIns="197753" bIns="98876" numCol="1" anchor="b" anchorCtr="0" compatLnSpc="1">
            <a:prstTxWarp prst="textNoShape">
              <a:avLst/>
            </a:prstTxWarp>
          </a:bodyPr>
          <a:lstStyle>
            <a:lvl1pPr algn="r">
              <a:defRPr sz="2600"/>
            </a:lvl1pPr>
          </a:lstStyle>
          <a:p>
            <a:fld id="{C3B16AD2-B3E9-4498-A044-74CC94D0B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96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07937-41F2-43B3-A5FB-E084E06D6D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571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2638"/>
            <a:ext cx="6427787" cy="22907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488"/>
            <a:ext cx="5294313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B206-7FFE-4497-B891-76A742253F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67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D661F-C261-4B35-9A42-BE1218A02E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67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3225" y="430213"/>
            <a:ext cx="1701800" cy="91233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6238" y="430213"/>
            <a:ext cx="4954587" cy="91233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A1786-EAD0-4F4B-A0DB-210D0A3BB9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102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05878-412B-4715-8111-94520324CC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405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00" y="6872288"/>
            <a:ext cx="6427788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00" y="4532313"/>
            <a:ext cx="6427788" cy="2339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F3050-5447-4B0C-89B5-A517B83642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080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6238" y="2497138"/>
            <a:ext cx="3327400" cy="705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56038" y="2497138"/>
            <a:ext cx="3328987" cy="7056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76050-0068-4A42-AD72-7F3D674042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33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11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5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750" y="2393950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750" y="3390900"/>
            <a:ext cx="3341688" cy="616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200F-F293-4408-87CE-E5C7C814EF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59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D7719-D4F4-4BE3-B446-D64990762D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934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05FE6-A87B-4256-90A1-3924993108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828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7613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925" y="425450"/>
            <a:ext cx="4227513" cy="9126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5" y="2238375"/>
            <a:ext cx="2487613" cy="7313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0564B-1A3D-4886-9B31-01D772DE21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084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725" y="7485063"/>
            <a:ext cx="4535488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5488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725" y="8369300"/>
            <a:ext cx="4535488" cy="1254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400E-C661-4BAA-882E-FA773B7CD3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884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6238" y="430213"/>
            <a:ext cx="6808787" cy="178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238" y="2497138"/>
            <a:ext cx="6808787" cy="705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6238" y="9740900"/>
            <a:ext cx="17637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>
            <a:lvl1pPr defTabSz="1041400">
              <a:defRPr sz="18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2863" y="9740900"/>
            <a:ext cx="2395537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>
            <a:lvl1pPr algn="ctr" defTabSz="1041400">
              <a:defRPr sz="18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21313" y="9740900"/>
            <a:ext cx="17637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77" tIns="52139" rIns="104277" bIns="52139" numCol="1" anchor="t" anchorCtr="0" compatLnSpc="1">
            <a:prstTxWarp prst="textNoShape">
              <a:avLst/>
            </a:prstTxWarp>
          </a:bodyPr>
          <a:lstStyle>
            <a:lvl1pPr algn="r" defTabSz="1041400">
              <a:defRPr sz="1800"/>
            </a:lvl1pPr>
          </a:lstStyle>
          <a:p>
            <a:fld id="{7DD95D69-A907-4DFC-8325-A6BC4A57B03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92113" indent="-392113" algn="l" defTabSz="1041400" rtl="0" fontAlgn="base">
        <a:spcBef>
          <a:spcPct val="20000"/>
        </a:spcBef>
        <a:spcAft>
          <a:spcPct val="0"/>
        </a:spcAft>
        <a:buChar char="•"/>
        <a:defRPr kumimoji="1" sz="38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5438" algn="l" defTabSz="1041400" rtl="0" fontAlgn="base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1750" indent="-260350" algn="l" defTabSz="1041400" rtl="0" fontAlgn="base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</a:defRPr>
      </a:lvl3pPr>
      <a:lvl4pPr marL="1825625" indent="-260350" algn="l" defTabSz="1041400" rtl="0" fontAlgn="base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4pPr>
      <a:lvl5pPr marL="23479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5pPr>
      <a:lvl6pPr marL="28051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6pPr>
      <a:lvl7pPr marL="32623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7pPr>
      <a:lvl8pPr marL="37195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8pPr>
      <a:lvl9pPr marL="4176713" indent="-263525" algn="l" defTabSz="1041400" rtl="0" fontAlgn="base">
        <a:spcBef>
          <a:spcPct val="20000"/>
        </a:spcBef>
        <a:spcAft>
          <a:spcPct val="0"/>
        </a:spcAft>
        <a:buChar char="»"/>
        <a:defRPr kumimoji="1"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BD07074B-3C6B-45F7-8AC5-BC57AFD23A48}"/>
              </a:ext>
            </a:extLst>
          </p:cNvPr>
          <p:cNvSpPr/>
          <p:nvPr/>
        </p:nvSpPr>
        <p:spPr bwMode="auto">
          <a:xfrm>
            <a:off x="212209" y="9260560"/>
            <a:ext cx="5065434" cy="119121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589" eaLnBrk="0" hangingPunct="0"/>
            <a:r>
              <a:rPr lang="ja-JP" altLang="en-US" sz="1600" u="sng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ＭＳ Ｐゴシック" panose="020B0600070205080204" pitchFamily="50" charset="-128"/>
              </a:rPr>
              <a:t>行事開催について</a:t>
            </a:r>
            <a:endParaRPr lang="ja-JP" altLang="en-US" sz="1100" u="sng" dirty="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  <a:cs typeface="ＭＳ Ｐゴシック" panose="020B0600070205080204" pitchFamily="50" charset="-128"/>
            </a:endParaRPr>
          </a:p>
        </p:txBody>
      </p:sp>
      <p:pic>
        <p:nvPicPr>
          <p:cNvPr id="2067" name="図 23">
            <a:extLst>
              <a:ext uri="{FF2B5EF4-FFF2-40B4-BE49-F238E27FC236}">
                <a16:creationId xmlns:a16="http://schemas.microsoft.com/office/drawing/2014/main" id="{F30F504B-D7ED-41A1-9187-C8F3817039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" t="-3662" r="27296" b="466"/>
          <a:stretch/>
        </p:blipFill>
        <p:spPr bwMode="auto">
          <a:xfrm>
            <a:off x="946132" y="360078"/>
            <a:ext cx="4982137" cy="4745027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6" name="対角する 2 つの角を丸めた四角形 12">
            <a:extLst>
              <a:ext uri="{FF2B5EF4-FFF2-40B4-BE49-F238E27FC236}">
                <a16:creationId xmlns:a16="http://schemas.microsoft.com/office/drawing/2014/main" id="{589B1C85-A0D6-41F6-9BBA-B59A09717BA2}"/>
              </a:ext>
            </a:extLst>
          </p:cNvPr>
          <p:cNvSpPr>
            <a:spLocks/>
          </p:cNvSpPr>
          <p:nvPr/>
        </p:nvSpPr>
        <p:spPr bwMode="auto">
          <a:xfrm>
            <a:off x="2737142" y="4636603"/>
            <a:ext cx="2631039" cy="549081"/>
          </a:xfrm>
          <a:custGeom>
            <a:avLst/>
            <a:gdLst>
              <a:gd name="T0" fmla="*/ 111445 w 2629535"/>
              <a:gd name="T1" fmla="*/ 0 h 668655"/>
              <a:gd name="T2" fmla="*/ 2629535 w 2629535"/>
              <a:gd name="T3" fmla="*/ 0 h 668655"/>
              <a:gd name="T4" fmla="*/ 2629535 w 2629535"/>
              <a:gd name="T5" fmla="*/ 0 h 668655"/>
              <a:gd name="T6" fmla="*/ 2629535 w 2629535"/>
              <a:gd name="T7" fmla="*/ 557210 h 668655"/>
              <a:gd name="T8" fmla="*/ 2518090 w 2629535"/>
              <a:gd name="T9" fmla="*/ 668655 h 668655"/>
              <a:gd name="T10" fmla="*/ 0 w 2629535"/>
              <a:gd name="T11" fmla="*/ 668655 h 668655"/>
              <a:gd name="T12" fmla="*/ 0 w 2629535"/>
              <a:gd name="T13" fmla="*/ 668655 h 668655"/>
              <a:gd name="T14" fmla="*/ 0 w 2629535"/>
              <a:gd name="T15" fmla="*/ 111445 h 668655"/>
              <a:gd name="T16" fmla="*/ 111445 w 2629535"/>
              <a:gd name="T17" fmla="*/ 0 h 66865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9535"/>
              <a:gd name="T28" fmla="*/ 0 h 668655"/>
              <a:gd name="T29" fmla="*/ 2629535 w 2629535"/>
              <a:gd name="T30" fmla="*/ 668655 h 66865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9535" h="668655">
                <a:moveTo>
                  <a:pt x="111445" y="0"/>
                </a:moveTo>
                <a:lnTo>
                  <a:pt x="2629535" y="0"/>
                </a:lnTo>
                <a:lnTo>
                  <a:pt x="2629535" y="557210"/>
                </a:lnTo>
                <a:cubicBezTo>
                  <a:pt x="2629535" y="618759"/>
                  <a:pt x="2579639" y="668655"/>
                  <a:pt x="2518090" y="668655"/>
                </a:cubicBezTo>
                <a:lnTo>
                  <a:pt x="0" y="668655"/>
                </a:lnTo>
                <a:lnTo>
                  <a:pt x="0" y="111445"/>
                </a:lnTo>
                <a:cubicBezTo>
                  <a:pt x="0" y="49896"/>
                  <a:pt x="49896" y="0"/>
                  <a:pt x="111445" y="0"/>
                </a:cubicBezTo>
                <a:close/>
              </a:path>
            </a:pathLst>
          </a:cu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/>
            <a:r>
              <a:rPr lang="ja-JP" altLang="ja-JP" sz="1601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御神幸</a:t>
            </a:r>
            <a:r>
              <a:rPr lang="ja-JP" altLang="en-US" sz="1601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　　　　　　</a:t>
            </a:r>
            <a:r>
              <a:rPr lang="ja-JP" altLang="ja-JP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</a:t>
            </a:r>
            <a:r>
              <a:rPr lang="en-US" altLang="ja-JP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9:00</a:t>
            </a:r>
            <a:endParaRPr lang="en-US" altLang="ja-JP" sz="1200" b="1" u="sng" dirty="0"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defTabSz="914589" eaLnBrk="0" hangingPunct="0">
              <a:lnSpc>
                <a:spcPts val="17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　</a:t>
            </a:r>
            <a:r>
              <a:rPr lang="ja-JP" altLang="ja-JP" sz="11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神輿</a:t>
            </a:r>
            <a:r>
              <a:rPr lang="ja-JP" altLang="en-US" sz="11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を御旅所へ。</a:t>
            </a:r>
            <a:endParaRPr lang="ja-JP" altLang="en-US" sz="1100" b="1" dirty="0"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defTabSz="914589" eaLnBrk="0" hangingPunct="0">
              <a:lnSpc>
                <a:spcPts val="1700"/>
              </a:lnSpc>
            </a:pPr>
            <a:endParaRPr lang="ja-JP" altLang="en-US" sz="18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2F682C23-2F6A-4722-885B-1F908D154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09" y="346355"/>
            <a:ext cx="915227" cy="2561493"/>
          </a:xfrm>
          <a:prstGeom prst="rect">
            <a:avLst/>
          </a:prstGeom>
          <a:noFill/>
          <a:ln>
            <a:noFill/>
          </a:ln>
        </p:spPr>
        <p:txBody>
          <a:bodyPr vert="eaVert" wrap="none" lIns="108023" tIns="108023" rIns="108023" bIns="108023" numCol="1" anchor="ctr" anchorCtr="0" compatLnSpc="1">
            <a:prstTxWarp prst="textNoShape">
              <a:avLst/>
            </a:prstTxWarp>
          </a:bodyPr>
          <a:lstStyle/>
          <a:p>
            <a:pPr defTabSz="914589" eaLnBrk="0" hangingPunct="0"/>
            <a:r>
              <a:rPr lang="ja-JP" altLang="ja-JP" sz="4801" b="1" spc="-3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" panose="02040604050505020304" pitchFamily="18" charset="0"/>
                <a:ea typeface="HGP行書体" panose="03000600000000000000" pitchFamily="66" charset="-128"/>
                <a:cs typeface="ＭＳ Ｐゴシック" panose="020B0600070205080204" pitchFamily="50" charset="-128"/>
              </a:rPr>
              <a:t>周防四宮</a:t>
            </a:r>
            <a:endParaRPr lang="ja-JP" altLang="ja-JP" sz="2400" spc="-300" dirty="0">
              <a:ln w="38100">
                <a:solidFill>
                  <a:schemeClr val="bg1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対角する 2 つの角を丸めた四角形 1">
            <a:extLst>
              <a:ext uri="{FF2B5EF4-FFF2-40B4-BE49-F238E27FC236}">
                <a16:creationId xmlns:a16="http://schemas.microsoft.com/office/drawing/2014/main" id="{F5940E8F-A2AA-41D8-AB58-BDAE5DEF332B}"/>
              </a:ext>
            </a:extLst>
          </p:cNvPr>
          <p:cNvSpPr>
            <a:spLocks/>
          </p:cNvSpPr>
          <p:nvPr/>
        </p:nvSpPr>
        <p:spPr bwMode="auto">
          <a:xfrm>
            <a:off x="130627" y="4641017"/>
            <a:ext cx="2634136" cy="524807"/>
          </a:xfrm>
          <a:custGeom>
            <a:avLst/>
            <a:gdLst>
              <a:gd name="T0" fmla="*/ 124693 w 2629535"/>
              <a:gd name="T1" fmla="*/ 0 h 748145"/>
              <a:gd name="T2" fmla="*/ 2629535 w 2629535"/>
              <a:gd name="T3" fmla="*/ 0 h 748145"/>
              <a:gd name="T4" fmla="*/ 2629535 w 2629535"/>
              <a:gd name="T5" fmla="*/ 0 h 748145"/>
              <a:gd name="T6" fmla="*/ 2629535 w 2629535"/>
              <a:gd name="T7" fmla="*/ 623452 h 748145"/>
              <a:gd name="T8" fmla="*/ 2504842 w 2629535"/>
              <a:gd name="T9" fmla="*/ 748145 h 748145"/>
              <a:gd name="T10" fmla="*/ 0 w 2629535"/>
              <a:gd name="T11" fmla="*/ 748145 h 748145"/>
              <a:gd name="T12" fmla="*/ 0 w 2629535"/>
              <a:gd name="T13" fmla="*/ 748145 h 748145"/>
              <a:gd name="T14" fmla="*/ 0 w 2629535"/>
              <a:gd name="T15" fmla="*/ 124693 h 748145"/>
              <a:gd name="T16" fmla="*/ 124693 w 2629535"/>
              <a:gd name="T17" fmla="*/ 0 h 7481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9535"/>
              <a:gd name="T28" fmla="*/ 0 h 748145"/>
              <a:gd name="T29" fmla="*/ 2629535 w 2629535"/>
              <a:gd name="T30" fmla="*/ 748145 h 7481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9535" h="748145">
                <a:moveTo>
                  <a:pt x="124693" y="0"/>
                </a:moveTo>
                <a:lnTo>
                  <a:pt x="2629535" y="0"/>
                </a:lnTo>
                <a:lnTo>
                  <a:pt x="2629535" y="623452"/>
                </a:lnTo>
                <a:cubicBezTo>
                  <a:pt x="2629535" y="692318"/>
                  <a:pt x="2573708" y="748145"/>
                  <a:pt x="2504842" y="748145"/>
                </a:cubicBezTo>
                <a:lnTo>
                  <a:pt x="0" y="748145"/>
                </a:lnTo>
                <a:lnTo>
                  <a:pt x="0" y="124693"/>
                </a:lnTo>
                <a:cubicBezTo>
                  <a:pt x="0" y="55827"/>
                  <a:pt x="55827" y="0"/>
                  <a:pt x="124693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/>
            <a:r>
              <a:rPr lang="ja-JP" altLang="ja-JP" sz="16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献　灯</a:t>
            </a:r>
            <a:r>
              <a:rPr lang="ja-JP" altLang="en-US" sz="14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　　　　　　　　　　</a:t>
            </a:r>
            <a:r>
              <a:rPr lang="en-US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17:00</a:t>
            </a:r>
          </a:p>
          <a:p>
            <a:pPr defTabSz="914589" eaLnBrk="0" hangingPunct="0">
              <a:lnSpc>
                <a:spcPts val="15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11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コップに願い事を書いてロウソクに点灯。</a:t>
            </a:r>
            <a:endParaRPr lang="ja-JP" altLang="en-US" sz="11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1" name="対角する 2 つの角を丸めた四角形 6">
            <a:extLst>
              <a:ext uri="{FF2B5EF4-FFF2-40B4-BE49-F238E27FC236}">
                <a16:creationId xmlns:a16="http://schemas.microsoft.com/office/drawing/2014/main" id="{B7C447ED-1261-4F37-B9B6-964B408D53F1}"/>
              </a:ext>
            </a:extLst>
          </p:cNvPr>
          <p:cNvSpPr>
            <a:spLocks/>
          </p:cNvSpPr>
          <p:nvPr/>
        </p:nvSpPr>
        <p:spPr bwMode="auto">
          <a:xfrm>
            <a:off x="139853" y="6230285"/>
            <a:ext cx="2619924" cy="1803244"/>
          </a:xfrm>
          <a:custGeom>
            <a:avLst/>
            <a:gdLst>
              <a:gd name="T0" fmla="*/ 137020 w 2620010"/>
              <a:gd name="T1" fmla="*/ 0 h 1840675"/>
              <a:gd name="T2" fmla="*/ 2620010 w 2620010"/>
              <a:gd name="T3" fmla="*/ 0 h 1840675"/>
              <a:gd name="T4" fmla="*/ 2620010 w 2620010"/>
              <a:gd name="T5" fmla="*/ 0 h 1840675"/>
              <a:gd name="T6" fmla="*/ 2620010 w 2620010"/>
              <a:gd name="T7" fmla="*/ 1703655 h 1840675"/>
              <a:gd name="T8" fmla="*/ 2482990 w 2620010"/>
              <a:gd name="T9" fmla="*/ 1840675 h 1840675"/>
              <a:gd name="T10" fmla="*/ 0 w 2620010"/>
              <a:gd name="T11" fmla="*/ 1840675 h 1840675"/>
              <a:gd name="T12" fmla="*/ 0 w 2620010"/>
              <a:gd name="T13" fmla="*/ 1840675 h 1840675"/>
              <a:gd name="T14" fmla="*/ 0 w 2620010"/>
              <a:gd name="T15" fmla="*/ 137020 h 1840675"/>
              <a:gd name="T16" fmla="*/ 137020 w 2620010"/>
              <a:gd name="T17" fmla="*/ 0 h 184067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0010"/>
              <a:gd name="T28" fmla="*/ 0 h 1840675"/>
              <a:gd name="T29" fmla="*/ 2620010 w 2620010"/>
              <a:gd name="T30" fmla="*/ 1840675 h 184067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0010" h="1840675">
                <a:moveTo>
                  <a:pt x="137020" y="0"/>
                </a:moveTo>
                <a:lnTo>
                  <a:pt x="2620010" y="0"/>
                </a:lnTo>
                <a:lnTo>
                  <a:pt x="2620010" y="1703655"/>
                </a:lnTo>
                <a:cubicBezTo>
                  <a:pt x="2620010" y="1779329"/>
                  <a:pt x="2558664" y="1840675"/>
                  <a:pt x="2482990" y="1840675"/>
                </a:cubicBezTo>
                <a:lnTo>
                  <a:pt x="0" y="1840675"/>
                </a:lnTo>
                <a:lnTo>
                  <a:pt x="0" y="137020"/>
                </a:lnTo>
                <a:cubicBezTo>
                  <a:pt x="0" y="61346"/>
                  <a:pt x="61346" y="0"/>
                  <a:pt x="1370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>
              <a:lnSpc>
                <a:spcPct val="150000"/>
              </a:lnSpc>
            </a:pPr>
            <a:r>
              <a:rPr lang="ja-JP" altLang="ja-JP" sz="1601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奉納舞台</a:t>
            </a:r>
            <a:r>
              <a:rPr lang="ja-JP" altLang="en-US" sz="1601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　　　</a:t>
            </a:r>
            <a:r>
              <a:rPr lang="en-US" altLang="ja-JP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18:45</a:t>
            </a:r>
            <a:r>
              <a:rPr lang="ja-JP" altLang="en-US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200" b="1" u="sng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21:00</a:t>
            </a:r>
            <a:endParaRPr lang="ja-JP" altLang="en-US" sz="1200" b="1" u="sng" dirty="0"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indent="92075" defTabSz="914589" eaLnBrk="0" hangingPunct="0"/>
            <a:r>
              <a:rPr lang="ja-JP" altLang="en-US" sz="1200" b="1" spc="-150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昨年に続き二度目の奉納</a:t>
            </a:r>
            <a:endParaRPr lang="en-US" altLang="ja-JP" sz="1200" b="1" spc="-150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indent="92075" defTabSz="914589" eaLnBrk="0" hangingPunct="0">
              <a:lnSpc>
                <a:spcPct val="150000"/>
              </a:lnSpc>
            </a:pPr>
            <a:r>
              <a:rPr lang="ja-JP" altLang="en-US" sz="2400" b="1" dirty="0">
                <a:solidFill>
                  <a:srgbClr val="000000"/>
                </a:solidFill>
                <a:latin typeface="CRPＣ＆Ｇ流麗太行書体04" panose="03000800000000000000" pitchFamily="66" charset="-128"/>
                <a:ea typeface="CRPＣ＆Ｇ流麗太行書体04" panose="03000800000000000000" pitchFamily="66" charset="-128"/>
                <a:cs typeface="ＭＳ Ｐゴシック" panose="020B0600070205080204" pitchFamily="50" charset="-128"/>
              </a:rPr>
              <a:t>中井智彦</a:t>
            </a:r>
            <a:r>
              <a:rPr lang="ja-JP" altLang="en-US" sz="1400" b="1" spc="-300" dirty="0">
                <a:solidFill>
                  <a:srgbClr val="000000"/>
                </a:solidFill>
                <a:latin typeface="CRPＣ＆Ｇ流麗太行書体04" panose="03000800000000000000" pitchFamily="66" charset="-128"/>
                <a:ea typeface="CRPＣ＆Ｇ流麗太行書体04" panose="03000800000000000000" pitchFamily="66" charset="-128"/>
                <a:cs typeface="ＭＳ Ｐゴシック" panose="020B0600070205080204" pitchFamily="50" charset="-128"/>
              </a:rPr>
              <a:t>オンライン奉納　</a:t>
            </a:r>
            <a:endParaRPr lang="en-US" altLang="ja-JP" sz="1400" b="1" spc="-300" dirty="0">
              <a:latin typeface="CRPＣ＆Ｇ流麗太行書体04" panose="03000800000000000000" pitchFamily="66" charset="-128"/>
              <a:ea typeface="CRPＣ＆Ｇ流麗太行書体04" panose="03000800000000000000" pitchFamily="66" charset="-128"/>
              <a:cs typeface="ＭＳ Ｐゴシック" panose="020B0600070205080204" pitchFamily="50" charset="-128"/>
            </a:endParaRPr>
          </a:p>
          <a:p>
            <a:pPr algn="ctr" defTabSz="914589" eaLnBrk="0" hangingPunct="0"/>
            <a:r>
              <a:rPr lang="ja-JP" altLang="en-US" sz="600" b="1" dirty="0">
                <a:solidFill>
                  <a:srgbClr val="FF0000"/>
                </a:solidFill>
                <a:latin typeface="AR浪漫明朝体U04" panose="02020A09000000000000" pitchFamily="17" charset="-128"/>
                <a:ea typeface="AR浪漫明朝体U04" panose="02020A09000000000000" pitchFamily="17" charset="-128"/>
              </a:rPr>
              <a:t>入場料　</a:t>
            </a:r>
            <a:r>
              <a:rPr lang="ja-JP" altLang="en-US" sz="1600" b="1" dirty="0">
                <a:solidFill>
                  <a:srgbClr val="FF0000"/>
                </a:solidFill>
                <a:latin typeface="AR浪漫明朝体U04" panose="02020A09000000000000" pitchFamily="17" charset="-128"/>
                <a:ea typeface="AR浪漫明朝体U04" panose="02020A09000000000000" pitchFamily="17" charset="-128"/>
              </a:rPr>
              <a:t>１０００</a:t>
            </a:r>
            <a:r>
              <a:rPr lang="ja-JP" altLang="en-US" sz="1100" b="1" dirty="0">
                <a:solidFill>
                  <a:srgbClr val="FF0000"/>
                </a:solidFill>
                <a:latin typeface="AR浪漫明朝体U04" panose="02020A09000000000000" pitchFamily="17" charset="-128"/>
                <a:ea typeface="AR浪漫明朝体U04" panose="02020A09000000000000" pitchFamily="17" charset="-128"/>
              </a:rPr>
              <a:t>円</a:t>
            </a:r>
            <a:endParaRPr lang="en-US" altLang="ja-JP" sz="1100" b="1" dirty="0">
              <a:solidFill>
                <a:srgbClr val="FF0000"/>
              </a:solidFill>
              <a:latin typeface="AR浪漫明朝体U04" panose="02020A09000000000000" pitchFamily="17" charset="-128"/>
              <a:ea typeface="AR浪漫明朝体U04" panose="02020A09000000000000" pitchFamily="17" charset="-128"/>
            </a:endParaRPr>
          </a:p>
          <a:p>
            <a:pPr algn="ctr" defTabSz="914589" eaLnBrk="0" hangingPunct="0"/>
            <a:r>
              <a:rPr lang="ja-JP" altLang="en-US" sz="9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（定員　先着１００人程度）　　</a:t>
            </a:r>
            <a:r>
              <a:rPr lang="en-US" altLang="ja-JP" sz="105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105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詳細は裏面</a:t>
            </a:r>
            <a:endParaRPr lang="en-US" altLang="ja-JP" sz="1050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2" name="対角する 2 つの角を丸めた四角形 20">
            <a:extLst>
              <a:ext uri="{FF2B5EF4-FFF2-40B4-BE49-F238E27FC236}">
                <a16:creationId xmlns:a16="http://schemas.microsoft.com/office/drawing/2014/main" id="{E62B7FB3-BE9C-4981-908A-A2ACC822BFDD}"/>
              </a:ext>
            </a:extLst>
          </p:cNvPr>
          <p:cNvSpPr>
            <a:spLocks/>
          </p:cNvSpPr>
          <p:nvPr/>
        </p:nvSpPr>
        <p:spPr bwMode="auto">
          <a:xfrm>
            <a:off x="149381" y="5203429"/>
            <a:ext cx="2611984" cy="994175"/>
          </a:xfrm>
          <a:custGeom>
            <a:avLst/>
            <a:gdLst>
              <a:gd name="T0" fmla="*/ 166258 w 2629535"/>
              <a:gd name="T1" fmla="*/ 0 h 997527"/>
              <a:gd name="T2" fmla="*/ 2629535 w 2629535"/>
              <a:gd name="T3" fmla="*/ 0 h 997527"/>
              <a:gd name="T4" fmla="*/ 2629535 w 2629535"/>
              <a:gd name="T5" fmla="*/ 0 h 997527"/>
              <a:gd name="T6" fmla="*/ 2629535 w 2629535"/>
              <a:gd name="T7" fmla="*/ 831269 h 997527"/>
              <a:gd name="T8" fmla="*/ 2463277 w 2629535"/>
              <a:gd name="T9" fmla="*/ 997527 h 997527"/>
              <a:gd name="T10" fmla="*/ 0 w 2629535"/>
              <a:gd name="T11" fmla="*/ 997527 h 997527"/>
              <a:gd name="T12" fmla="*/ 0 w 2629535"/>
              <a:gd name="T13" fmla="*/ 997527 h 997527"/>
              <a:gd name="T14" fmla="*/ 0 w 2629535"/>
              <a:gd name="T15" fmla="*/ 166258 h 997527"/>
              <a:gd name="T16" fmla="*/ 166258 w 2629535"/>
              <a:gd name="T17" fmla="*/ 0 h 9975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29535"/>
              <a:gd name="T28" fmla="*/ 0 h 997527"/>
              <a:gd name="T29" fmla="*/ 2629535 w 2629535"/>
              <a:gd name="T30" fmla="*/ 997527 h 9975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29535" h="997527">
                <a:moveTo>
                  <a:pt x="166258" y="0"/>
                </a:moveTo>
                <a:lnTo>
                  <a:pt x="2629535" y="0"/>
                </a:lnTo>
                <a:lnTo>
                  <a:pt x="2629535" y="831269"/>
                </a:lnTo>
                <a:cubicBezTo>
                  <a:pt x="2629535" y="923091"/>
                  <a:pt x="2555099" y="997527"/>
                  <a:pt x="2463277" y="997527"/>
                </a:cubicBezTo>
                <a:lnTo>
                  <a:pt x="0" y="997527"/>
                </a:lnTo>
                <a:lnTo>
                  <a:pt x="0" y="166258"/>
                </a:lnTo>
                <a:cubicBezTo>
                  <a:pt x="0" y="74436"/>
                  <a:pt x="74436" y="0"/>
                  <a:pt x="166258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>
              <a:lnSpc>
                <a:spcPct val="150000"/>
              </a:lnSpc>
            </a:pPr>
            <a:r>
              <a:rPr lang="ja-JP" altLang="ja-JP" sz="24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前夜祭</a:t>
            </a:r>
            <a:r>
              <a:rPr lang="ja-JP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　　　　　　 </a:t>
            </a:r>
            <a:r>
              <a:rPr lang="ja-JP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</a:t>
            </a:r>
            <a:r>
              <a:rPr lang="en-US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18:00</a:t>
            </a:r>
          </a:p>
          <a:p>
            <a:pPr defTabSz="914589" eaLnBrk="0" hangingPunct="0"/>
            <a:r>
              <a:rPr lang="ja-JP" altLang="en-US" sz="12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</a:t>
            </a:r>
            <a:r>
              <a:rPr lang="ja-JP" altLang="en-US" sz="11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大祭前夜の神事。あわせてお神輿に</a:t>
            </a:r>
            <a:endParaRPr lang="en-US" altLang="ja-JP" sz="11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defTabSz="914589" eaLnBrk="0" hangingPunct="0"/>
            <a:r>
              <a:rPr lang="ja-JP" altLang="en-US" sz="11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神様の御分霊をお遷しします。</a:t>
            </a:r>
            <a:endParaRPr lang="ja-JP" altLang="en-US" sz="11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AC1C02D6-4C62-4D8E-A6E0-A3902E59DE7E}"/>
              </a:ext>
            </a:extLst>
          </p:cNvPr>
          <p:cNvGrpSpPr/>
          <p:nvPr/>
        </p:nvGrpSpPr>
        <p:grpSpPr>
          <a:xfrm>
            <a:off x="3214386" y="4176641"/>
            <a:ext cx="1573967" cy="424438"/>
            <a:chOff x="3083112" y="4788173"/>
            <a:chExt cx="1573637" cy="424349"/>
          </a:xfrm>
        </p:grpSpPr>
        <p:sp>
          <p:nvSpPr>
            <p:cNvPr id="31" name="円/楕円 30"/>
            <p:cNvSpPr/>
            <p:nvPr/>
          </p:nvSpPr>
          <p:spPr>
            <a:xfrm>
              <a:off x="3305337" y="4788173"/>
              <a:ext cx="1129189" cy="424349"/>
            </a:xfrm>
            <a:prstGeom prst="ellipse">
              <a:avLst/>
            </a:prstGeom>
            <a:solidFill>
              <a:srgbClr val="FF99CC"/>
            </a:solidFill>
            <a:ln>
              <a:solidFill>
                <a:srgbClr val="FF3399"/>
              </a:solidFill>
            </a:ln>
            <a:effectLst>
              <a:softEdge rad="3175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b="1"/>
            </a:p>
          </p:txBody>
        </p:sp>
        <p:sp>
          <p:nvSpPr>
            <p:cNvPr id="13" name="正方形/長方形 19">
              <a:extLst>
                <a:ext uri="{FF2B5EF4-FFF2-40B4-BE49-F238E27FC236}">
                  <a16:creationId xmlns:a16="http://schemas.microsoft.com/office/drawing/2014/main" id="{90CDC594-B0C1-4468-8B49-C89B707E0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3112" y="4887561"/>
              <a:ext cx="1573637" cy="2636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59" tIns="36008" rIns="91459" bIns="36008" numCol="1" anchor="ctr" anchorCtr="0" compatLnSpc="1">
              <a:prstTxWarp prst="textPlain">
                <a:avLst/>
              </a:prstTxWarp>
            </a:bodyPr>
            <a:lstStyle/>
            <a:p>
              <a:pPr indent="228648" defTabSz="914589" eaLnBrk="0" hangingPunct="0"/>
              <a:r>
                <a:rPr lang="ja-JP" altLang="en-US" sz="1200" b="1" u="sng" dirty="0">
                  <a:solidFill>
                    <a:srgbClr val="FF0000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  <a:cs typeface="ＭＳ Ｐゴシック" panose="020B0600070205080204" pitchFamily="50" charset="-128"/>
                </a:rPr>
                <a:t>１８</a:t>
              </a:r>
              <a:r>
                <a:rPr lang="ja-JP" altLang="ja-JP" sz="1200" b="1" u="sng" dirty="0">
                  <a:solidFill>
                    <a:srgbClr val="FF0000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  <a:cs typeface="ＭＳ Ｐゴシック" panose="020B0600070205080204" pitchFamily="50" charset="-128"/>
                </a:rPr>
                <a:t>日　例祭行事</a:t>
              </a:r>
              <a:endParaRPr lang="ja-JP" altLang="ja-JP" sz="1200" b="1" u="sng" dirty="0">
                <a:solidFill>
                  <a:schemeClr val="accent2">
                    <a:lumMod val="75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</p:txBody>
        </p:sp>
      </p:grpSp>
      <p:sp>
        <p:nvSpPr>
          <p:cNvPr id="14" name="対角する 2 つの角を丸めた四角形 21">
            <a:extLst>
              <a:ext uri="{FF2B5EF4-FFF2-40B4-BE49-F238E27FC236}">
                <a16:creationId xmlns:a16="http://schemas.microsoft.com/office/drawing/2014/main" id="{13FEFBD9-BFF1-4B28-9CA1-94E54D8616F4}"/>
              </a:ext>
            </a:extLst>
          </p:cNvPr>
          <p:cNvSpPr>
            <a:spLocks/>
          </p:cNvSpPr>
          <p:nvPr/>
        </p:nvSpPr>
        <p:spPr bwMode="auto">
          <a:xfrm>
            <a:off x="2737142" y="5190459"/>
            <a:ext cx="2631039" cy="994175"/>
          </a:xfrm>
          <a:custGeom>
            <a:avLst/>
            <a:gdLst>
              <a:gd name="T0" fmla="*/ 82340 w 2618105"/>
              <a:gd name="T1" fmla="*/ 0 h 494030"/>
              <a:gd name="T2" fmla="*/ 2618105 w 2618105"/>
              <a:gd name="T3" fmla="*/ 0 h 494030"/>
              <a:gd name="T4" fmla="*/ 2618105 w 2618105"/>
              <a:gd name="T5" fmla="*/ 0 h 494030"/>
              <a:gd name="T6" fmla="*/ 2618105 w 2618105"/>
              <a:gd name="T7" fmla="*/ 411690 h 494030"/>
              <a:gd name="T8" fmla="*/ 2535765 w 2618105"/>
              <a:gd name="T9" fmla="*/ 494030 h 494030"/>
              <a:gd name="T10" fmla="*/ 0 w 2618105"/>
              <a:gd name="T11" fmla="*/ 494030 h 494030"/>
              <a:gd name="T12" fmla="*/ 0 w 2618105"/>
              <a:gd name="T13" fmla="*/ 494030 h 494030"/>
              <a:gd name="T14" fmla="*/ 0 w 2618105"/>
              <a:gd name="T15" fmla="*/ 82340 h 494030"/>
              <a:gd name="T16" fmla="*/ 82340 w 2618105"/>
              <a:gd name="T17" fmla="*/ 0 h 4940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18105"/>
              <a:gd name="T28" fmla="*/ 0 h 494030"/>
              <a:gd name="T29" fmla="*/ 2618105 w 2618105"/>
              <a:gd name="T30" fmla="*/ 494030 h 4940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18105" h="494030">
                <a:moveTo>
                  <a:pt x="82340" y="0"/>
                </a:moveTo>
                <a:lnTo>
                  <a:pt x="2618105" y="0"/>
                </a:lnTo>
                <a:lnTo>
                  <a:pt x="2618105" y="411690"/>
                </a:lnTo>
                <a:cubicBezTo>
                  <a:pt x="2618105" y="457165"/>
                  <a:pt x="2581240" y="494030"/>
                  <a:pt x="2535765" y="494030"/>
                </a:cubicBezTo>
                <a:lnTo>
                  <a:pt x="0" y="494030"/>
                </a:lnTo>
                <a:lnTo>
                  <a:pt x="0" y="82340"/>
                </a:lnTo>
                <a:cubicBezTo>
                  <a:pt x="0" y="36865"/>
                  <a:pt x="36865" y="0"/>
                  <a:pt x="82340" y="0"/>
                </a:cubicBezTo>
                <a:close/>
              </a:path>
            </a:pathLst>
          </a:custGeom>
          <a:solidFill>
            <a:srgbClr val="FFCCFF"/>
          </a:solidFill>
          <a:ln>
            <a:noFill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>
              <a:lnSpc>
                <a:spcPct val="150000"/>
              </a:lnSpc>
            </a:pPr>
            <a:r>
              <a:rPr lang="ja-JP" altLang="ja-JP" sz="24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例　祭</a:t>
            </a:r>
            <a:r>
              <a:rPr lang="ja-JP" altLang="ja-JP" sz="20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20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     　 　</a:t>
            </a:r>
            <a:r>
              <a:rPr lang="en-US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11:30</a:t>
            </a:r>
          </a:p>
          <a:p>
            <a:pPr defTabSz="914589" eaLnBrk="0" hangingPunct="0">
              <a:lnSpc>
                <a:spcPct val="1500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　大祭の中心となる神事を行います。</a:t>
            </a:r>
            <a:endParaRPr lang="ja-JP" altLang="en-US" sz="1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9F9A3EB9-439D-4EA8-A1BE-C16440D59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45" y="598657"/>
            <a:ext cx="184770" cy="35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59" tIns="45730" rIns="91459" bIns="4573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675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D4DA23B0-C1F8-434C-A16C-700D7FDBC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543" y="729498"/>
            <a:ext cx="184770" cy="923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59" tIns="45730" rIns="91459" bIns="45730" numCol="1" anchor="ctr" anchorCtr="0" compatLnSpc="1">
            <a:prstTxWarp prst="textNoShape">
              <a:avLst/>
            </a:prstTxWarp>
            <a:spAutoFit/>
          </a:bodyPr>
          <a:lstStyle/>
          <a:p>
            <a:pPr defTabSz="914589" eaLnBrk="0" hangingPunct="0"/>
            <a:endParaRPr lang="ja-JP" altLang="ja-JP" sz="600"/>
          </a:p>
          <a:p>
            <a:pPr defTabSz="914589" eaLnBrk="0" hangingPunct="0"/>
            <a:br>
              <a:rPr lang="ja-JP" altLang="ja-JP" sz="1800">
                <a:latin typeface="Arial" panose="020B0604020202020204" pitchFamily="34" charset="0"/>
              </a:rPr>
            </a:br>
            <a:endParaRPr lang="ja-JP" altLang="ja-JP" sz="1200">
              <a:latin typeface="Arial" panose="020B0604020202020204" pitchFamily="34" charset="0"/>
              <a:cs typeface="ＭＳ Ｐゴシック" panose="020B0600070205080204" pitchFamily="50" charset="-128"/>
            </a:endParaRPr>
          </a:p>
          <a:p>
            <a:pPr defTabSz="914589" eaLnBrk="0" hangingPunct="0"/>
            <a:endParaRPr lang="ja-JP" altLang="ja-JP" sz="1800">
              <a:latin typeface="Arial" panose="020B0604020202020204" pitchFamily="34" charset="0"/>
            </a:endParaRPr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AB6977FD-659C-4020-9195-5A81DFCD5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43" y="100238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9" tIns="45730" rIns="91459" bIns="45730" numCol="1" anchor="t" anchorCtr="0" compatLnSpc="1">
            <a:prstTxWarp prst="textNoShape">
              <a:avLst/>
            </a:prstTxWarp>
          </a:bodyPr>
          <a:lstStyle/>
          <a:p>
            <a:pPr algn="ctr" defTabSz="914589" eaLnBrk="0" hangingPunct="0"/>
            <a:endParaRPr lang="ja-JP" altLang="en-US" sz="1200" dirty="0">
              <a:cs typeface="ＭＳ Ｐゴシック" panose="020B0600070205080204" pitchFamily="50" charset="-128"/>
            </a:endParaRPr>
          </a:p>
          <a:p>
            <a:pPr defTabSz="914589" eaLnBrk="0" hangingPunct="0"/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24" name="Rectangle 37">
            <a:extLst>
              <a:ext uri="{FF2B5EF4-FFF2-40B4-BE49-F238E27FC236}">
                <a16:creationId xmlns:a16="http://schemas.microsoft.com/office/drawing/2014/main" id="{5040B59D-0A2E-436D-9A13-EA00E0FB9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45" y="1095427"/>
            <a:ext cx="184770" cy="46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59" tIns="45730" rIns="91459" bIns="45730" numCol="1" anchor="ctr" anchorCtr="0" compatLnSpc="1">
            <a:prstTxWarp prst="textNoShape">
              <a:avLst/>
            </a:prstTxWarp>
            <a:spAutoFit/>
          </a:bodyPr>
          <a:lstStyle/>
          <a:p>
            <a:pPr defTabSz="914589" eaLnBrk="0" hangingPunct="0"/>
            <a:endParaRPr lang="ja-JP" altLang="ja-JP" sz="600"/>
          </a:p>
          <a:p>
            <a:pPr defTabSz="914589" eaLnBrk="0" hangingPunct="0"/>
            <a:endParaRPr lang="ja-JP" altLang="ja-JP" sz="1800">
              <a:latin typeface="Arial" panose="020B0604020202020204" pitchFamily="34" charset="0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2F682C23-2F6A-4722-885B-1F908D154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817" y="5751839"/>
            <a:ext cx="1348697" cy="2652673"/>
          </a:xfrm>
          <a:prstGeom prst="rect">
            <a:avLst/>
          </a:prstGeom>
          <a:noFill/>
          <a:ln>
            <a:noFill/>
          </a:ln>
        </p:spPr>
        <p:txBody>
          <a:bodyPr vert="eaVert" wrap="none" lIns="108023" tIns="108023" rIns="108023" bIns="108023" numCol="1" anchor="ctr" anchorCtr="0" compatLnSpc="1">
            <a:prstTxWarp prst="textNoShape">
              <a:avLst/>
            </a:prstTxWarp>
          </a:bodyPr>
          <a:lstStyle/>
          <a:p>
            <a:pPr defTabSz="914589" eaLnBrk="0" hangingPunct="0"/>
            <a:r>
              <a:rPr lang="ja-JP" altLang="ja-JP" sz="8000" b="1" dirty="0">
                <a:ln w="38100">
                  <a:noFill/>
                </a:ln>
                <a:solidFill>
                  <a:srgbClr val="FF0000"/>
                </a:solidFill>
                <a:latin typeface="Century" panose="02040604050505020304" pitchFamily="18" charset="0"/>
                <a:ea typeface="HGP行書体" panose="03000600000000000000" pitchFamily="66" charset="-128"/>
                <a:cs typeface="ＭＳ Ｐゴシック" panose="020B0600070205080204" pitchFamily="50" charset="-128"/>
              </a:rPr>
              <a:t>まつり</a:t>
            </a:r>
            <a:endParaRPr lang="ja-JP" altLang="ja-JP" sz="8000" b="1" dirty="0">
              <a:ln w="38100">
                <a:noFill/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2F682C23-2F6A-4722-885B-1F908D154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5241" y="4104174"/>
            <a:ext cx="1179895" cy="1322330"/>
          </a:xfrm>
          <a:prstGeom prst="rect">
            <a:avLst/>
          </a:prstGeom>
          <a:noFill/>
          <a:ln>
            <a:noFill/>
          </a:ln>
        </p:spPr>
        <p:txBody>
          <a:bodyPr vert="eaVert" wrap="none" lIns="108023" tIns="108023" rIns="108023" bIns="108023" numCol="1" anchor="ctr" anchorCtr="0" compatLnSpc="1">
            <a:prstTxWarp prst="textNoShape">
              <a:avLst/>
            </a:prstTxWarp>
          </a:bodyPr>
          <a:lstStyle/>
          <a:p>
            <a:pPr defTabSz="914589" eaLnBrk="0" hangingPunct="0"/>
            <a:r>
              <a:rPr lang="ja-JP" altLang="ja-JP" sz="11500" b="1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Century" panose="02040604050505020304" pitchFamily="18" charset="0"/>
                <a:ea typeface="HGP行書体" panose="03000600000000000000" pitchFamily="66" charset="-128"/>
                <a:cs typeface="ＭＳ Ｐゴシック" panose="020B0600070205080204" pitchFamily="50" charset="-128"/>
              </a:rPr>
              <a:t>秋</a:t>
            </a:r>
            <a:endParaRPr lang="ja-JP" altLang="ja-JP" sz="11500" dirty="0">
              <a:ln w="19050">
                <a:solidFill>
                  <a:schemeClr val="bg1"/>
                </a:solidFill>
              </a:ln>
              <a:latin typeface="Arial" panose="020B0604020202020204" pitchFamily="34" charset="0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A3BFA286-671E-4A73-9844-35DE7339E1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580684" y="6841121"/>
            <a:ext cx="2478617" cy="474111"/>
          </a:xfrm>
          <a:prstGeom prst="rect">
            <a:avLst/>
          </a:prstGeom>
          <a:noFill/>
          <a:ln w="6350">
            <a:noFill/>
          </a:ln>
        </p:spPr>
        <p:txBody>
          <a:bodyPr vert="eaVert" wrap="none" lIns="0" tIns="45730" rIns="0" bIns="45730" numCol="1" anchor="ctr" anchorCtr="0" compatLnSpc="1">
            <a:prstTxWarp prst="textPlain">
              <a:avLst/>
            </a:prstTxWarp>
          </a:bodyPr>
          <a:lstStyle/>
          <a:p>
            <a:pPr algn="dist" defTabSz="914589" eaLnBrk="0" hangingPunct="0"/>
            <a:r>
              <a:rPr lang="ja-JP" altLang="en-US" sz="3200" b="1" dirty="0">
                <a:ln w="9525">
                  <a:solidFill>
                    <a:schemeClr val="bg1"/>
                  </a:solidFill>
                  <a:prstDash val="solid"/>
                </a:ln>
                <a:latin typeface="HGS行書体" panose="03000600000000000000" pitchFamily="66" charset="-128"/>
                <a:ea typeface="HGS行書体" panose="03000600000000000000" pitchFamily="66" charset="-128"/>
                <a:cs typeface="Times New Roman" panose="02020603050405020304" pitchFamily="18" charset="0"/>
              </a:rPr>
              <a:t>十月十七日・十八日</a:t>
            </a:r>
            <a:endParaRPr lang="en-US" altLang="ja-JP" sz="3200" b="1" dirty="0">
              <a:ln w="9525">
                <a:solidFill>
                  <a:schemeClr val="bg1"/>
                </a:solidFill>
                <a:prstDash val="solid"/>
              </a:ln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99737" y="4182329"/>
            <a:ext cx="1573967" cy="424438"/>
            <a:chOff x="599737" y="4749285"/>
            <a:chExt cx="1573967" cy="424438"/>
          </a:xfrm>
        </p:grpSpPr>
        <p:sp>
          <p:nvSpPr>
            <p:cNvPr id="2" name="円/楕円 1"/>
            <p:cNvSpPr/>
            <p:nvPr/>
          </p:nvSpPr>
          <p:spPr>
            <a:xfrm>
              <a:off x="835605" y="4749285"/>
              <a:ext cx="1129426" cy="4244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effectLst>
              <a:softEdge rad="31750"/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b="1"/>
            </a:p>
          </p:txBody>
        </p:sp>
        <p:sp>
          <p:nvSpPr>
            <p:cNvPr id="32" name="正方形/長方形 19">
              <a:extLst>
                <a:ext uri="{FF2B5EF4-FFF2-40B4-BE49-F238E27FC236}">
                  <a16:creationId xmlns:a16="http://schemas.microsoft.com/office/drawing/2014/main" id="{90CDC594-B0C1-4468-8B49-C89B707E0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737" y="4829640"/>
              <a:ext cx="1573967" cy="2637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59" tIns="36008" rIns="91459" bIns="36008" numCol="1" anchor="ctr" anchorCtr="0" compatLnSpc="1">
              <a:prstTxWarp prst="textPlain">
                <a:avLst/>
              </a:prstTxWarp>
            </a:bodyPr>
            <a:lstStyle/>
            <a:p>
              <a:pPr indent="228648" defTabSz="914589" eaLnBrk="0" hangingPunct="0"/>
              <a:r>
                <a:rPr lang="ja-JP" altLang="en-US" sz="1200" b="1" u="sng" dirty="0">
                  <a:solidFill>
                    <a:schemeClr val="accent2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  <a:cs typeface="ＭＳ Ｐゴシック" panose="020B0600070205080204" pitchFamily="50" charset="-128"/>
                </a:rPr>
                <a:t>１７</a:t>
              </a:r>
              <a:r>
                <a:rPr lang="ja-JP" altLang="ja-JP" sz="1200" b="1" u="sng" dirty="0">
                  <a:solidFill>
                    <a:schemeClr val="accent2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  <a:cs typeface="ＭＳ Ｐゴシック" panose="020B0600070205080204" pitchFamily="50" charset="-128"/>
                </a:rPr>
                <a:t>日　</a:t>
              </a:r>
              <a:r>
                <a:rPr lang="ja-JP" altLang="en-US" sz="1200" b="1" u="sng" dirty="0">
                  <a:solidFill>
                    <a:schemeClr val="accent2"/>
                  </a:solidFill>
                  <a:latin typeface="HGP教科書体" panose="02020600000000000000" pitchFamily="18" charset="-128"/>
                  <a:ea typeface="HGP教科書体" panose="02020600000000000000" pitchFamily="18" charset="-128"/>
                  <a:cs typeface="ＭＳ Ｐゴシック" panose="020B0600070205080204" pitchFamily="50" charset="-128"/>
                </a:rPr>
                <a:t>前夜 祭</a:t>
              </a:r>
              <a:endParaRPr lang="ja-JP" altLang="ja-JP" sz="1200" b="1" u="sng" dirty="0">
                <a:solidFill>
                  <a:schemeClr val="accent2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endParaRPr>
            </a:p>
          </p:txBody>
        </p:sp>
      </p:grpSp>
      <p:sp>
        <p:nvSpPr>
          <p:cNvPr id="33" name="テキスト ボックス 2">
            <a:extLst>
              <a:ext uri="{FF2B5EF4-FFF2-40B4-BE49-F238E27FC236}">
                <a16:creationId xmlns:a16="http://schemas.microsoft.com/office/drawing/2014/main" id="{E1898A45-F247-4BAF-B8C9-755AC0F415B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273601" y="1997895"/>
            <a:ext cx="3505516" cy="1024063"/>
          </a:xfrm>
          <a:prstGeom prst="rect">
            <a:avLst/>
          </a:prstGeom>
          <a:noFill/>
          <a:ln>
            <a:noFill/>
          </a:ln>
        </p:spPr>
        <p:txBody>
          <a:bodyPr vert="eaVert" wrap="none" lIns="0" tIns="0" rIns="0" bIns="0" numCol="1" anchor="ctr" anchorCtr="0" compatLnSpc="1">
            <a:prstTxWarp prst="textPlain">
              <a:avLst>
                <a:gd name="adj" fmla="val 50551"/>
              </a:avLst>
            </a:prstTxWarp>
          </a:bodyPr>
          <a:lstStyle/>
          <a:p>
            <a:pPr defTabSz="914589" eaLnBrk="0" hangingPunct="0"/>
            <a:r>
              <a:rPr lang="ja-JP" altLang="ja-JP" sz="6600" b="1" spc="-300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Century" panose="02040604050505020304" pitchFamily="18" charset="0"/>
                <a:ea typeface="HGP行書体" panose="03000600000000000000" pitchFamily="66" charset="-128"/>
                <a:cs typeface="ＭＳ Ｐゴシック" panose="020B0600070205080204" pitchFamily="50" charset="-128"/>
              </a:rPr>
              <a:t>赤田神社</a:t>
            </a:r>
            <a:endParaRPr lang="ja-JP" altLang="ja-JP" sz="6600" spc="-300" dirty="0">
              <a:ln w="19050">
                <a:solidFill>
                  <a:schemeClr val="bg1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テキスト ボックス 2">
            <a:extLst>
              <a:ext uri="{FF2B5EF4-FFF2-40B4-BE49-F238E27FC236}">
                <a16:creationId xmlns:a16="http://schemas.microsoft.com/office/drawing/2014/main" id="{7E7CB608-F638-4F4F-994F-FE87E94BF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27" y="431738"/>
            <a:ext cx="915227" cy="3737422"/>
          </a:xfrm>
          <a:prstGeom prst="rect">
            <a:avLst/>
          </a:prstGeom>
          <a:noFill/>
          <a:ln>
            <a:noFill/>
          </a:ln>
        </p:spPr>
        <p:txBody>
          <a:bodyPr vert="eaVert" wrap="square" lIns="108023" tIns="108023" rIns="108023" bIns="108023" numCol="1" anchor="ctr" anchorCtr="0" compatLnSpc="1">
            <a:prstTxWarp prst="textNoShape">
              <a:avLst/>
            </a:prstTxWarp>
          </a:bodyPr>
          <a:lstStyle/>
          <a:p>
            <a:pPr defTabSz="914589" eaLnBrk="0" hangingPunct="0"/>
            <a:r>
              <a:rPr lang="ja-JP" altLang="en-US" sz="3200" b="1" spc="-15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" panose="02040604050505020304" pitchFamily="18" charset="0"/>
                <a:ea typeface="HGP行書体" panose="03000600000000000000" pitchFamily="66" charset="-128"/>
              </a:rPr>
              <a:t>地域の安寧と</a:t>
            </a:r>
            <a:endParaRPr lang="en-US" altLang="ja-JP" sz="3200" b="1" spc="-15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Century" panose="02040604050505020304" pitchFamily="18" charset="0"/>
              <a:ea typeface="HGP行書体" panose="03000600000000000000" pitchFamily="66" charset="-128"/>
            </a:endParaRPr>
          </a:p>
          <a:p>
            <a:pPr algn="r" defTabSz="914589" eaLnBrk="0" hangingPunct="0"/>
            <a:r>
              <a:rPr lang="ja-JP" altLang="en-US" sz="3200" b="1" spc="-15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" panose="02040604050505020304" pitchFamily="18" charset="0"/>
                <a:ea typeface="HGP行書体" panose="03000600000000000000" pitchFamily="66" charset="-128"/>
              </a:rPr>
              <a:t>地区民の息災を祈る</a:t>
            </a:r>
            <a:endParaRPr lang="ja-JP" altLang="ja-JP" sz="1200" b="1" spc="-150" dirty="0">
              <a:ln w="38100">
                <a:solidFill>
                  <a:schemeClr val="bg1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" name="対角する 2 つの角を丸めた四角形 21">
            <a:extLst>
              <a:ext uri="{FF2B5EF4-FFF2-40B4-BE49-F238E27FC236}">
                <a16:creationId xmlns:a16="http://schemas.microsoft.com/office/drawing/2014/main" id="{D4273CE9-9EA0-43F2-9423-0C39AB63E01F}"/>
              </a:ext>
            </a:extLst>
          </p:cNvPr>
          <p:cNvSpPr>
            <a:spLocks/>
          </p:cNvSpPr>
          <p:nvPr/>
        </p:nvSpPr>
        <p:spPr bwMode="auto">
          <a:xfrm>
            <a:off x="2729455" y="6181351"/>
            <a:ext cx="2631039" cy="1855897"/>
          </a:xfrm>
          <a:custGeom>
            <a:avLst/>
            <a:gdLst>
              <a:gd name="T0" fmla="*/ 82340 w 2618105"/>
              <a:gd name="T1" fmla="*/ 0 h 494030"/>
              <a:gd name="T2" fmla="*/ 2618105 w 2618105"/>
              <a:gd name="T3" fmla="*/ 0 h 494030"/>
              <a:gd name="T4" fmla="*/ 2618105 w 2618105"/>
              <a:gd name="T5" fmla="*/ 0 h 494030"/>
              <a:gd name="T6" fmla="*/ 2618105 w 2618105"/>
              <a:gd name="T7" fmla="*/ 411690 h 494030"/>
              <a:gd name="T8" fmla="*/ 2535765 w 2618105"/>
              <a:gd name="T9" fmla="*/ 494030 h 494030"/>
              <a:gd name="T10" fmla="*/ 0 w 2618105"/>
              <a:gd name="T11" fmla="*/ 494030 h 494030"/>
              <a:gd name="T12" fmla="*/ 0 w 2618105"/>
              <a:gd name="T13" fmla="*/ 494030 h 494030"/>
              <a:gd name="T14" fmla="*/ 0 w 2618105"/>
              <a:gd name="T15" fmla="*/ 82340 h 494030"/>
              <a:gd name="T16" fmla="*/ 82340 w 2618105"/>
              <a:gd name="T17" fmla="*/ 0 h 49403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18105"/>
              <a:gd name="T28" fmla="*/ 0 h 494030"/>
              <a:gd name="T29" fmla="*/ 2618105 w 2618105"/>
              <a:gd name="T30" fmla="*/ 494030 h 49403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18105" h="494030">
                <a:moveTo>
                  <a:pt x="82340" y="0"/>
                </a:moveTo>
                <a:lnTo>
                  <a:pt x="2618105" y="0"/>
                </a:lnTo>
                <a:lnTo>
                  <a:pt x="2618105" y="411690"/>
                </a:lnTo>
                <a:cubicBezTo>
                  <a:pt x="2618105" y="457165"/>
                  <a:pt x="2581240" y="494030"/>
                  <a:pt x="2535765" y="494030"/>
                </a:cubicBezTo>
                <a:lnTo>
                  <a:pt x="0" y="494030"/>
                </a:lnTo>
                <a:lnTo>
                  <a:pt x="0" y="82340"/>
                </a:lnTo>
                <a:cubicBezTo>
                  <a:pt x="0" y="36865"/>
                  <a:pt x="36865" y="0"/>
                  <a:pt x="82340" y="0"/>
                </a:cubicBezTo>
                <a:close/>
              </a:path>
            </a:pathLst>
          </a:custGeom>
          <a:solidFill>
            <a:srgbClr val="FFCCFF"/>
          </a:solidFill>
          <a:ln>
            <a:noFill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>
              <a:lnSpc>
                <a:spcPct val="150000"/>
              </a:lnSpc>
            </a:pPr>
            <a:r>
              <a:rPr lang="ja-JP" altLang="en-US" sz="16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ピアノの開放</a:t>
            </a:r>
            <a:r>
              <a:rPr lang="ja-JP" altLang="ja-JP" sz="16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16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   　 　</a:t>
            </a:r>
            <a:r>
              <a:rPr lang="en-US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14</a:t>
            </a:r>
            <a:r>
              <a:rPr lang="ja-JP" altLang="en-US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00</a:t>
            </a:r>
            <a:r>
              <a:rPr lang="ja-JP" altLang="en-US" sz="1200" b="1" u="sng" dirty="0"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まで</a:t>
            </a:r>
            <a:endParaRPr lang="en-US" altLang="ja-JP" sz="2000" b="1" u="sng" dirty="0"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defTabSz="914589" eaLnBrk="0" hangingPunct="0">
              <a:lnSpc>
                <a:spcPct val="1500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  <a:cs typeface="ＭＳ Ｐゴシック" panose="020B0600070205080204" pitchFamily="50" charset="-128"/>
              </a:rPr>
              <a:t>　舞台上のグランドピアノを開放します。</a:t>
            </a:r>
            <a:endParaRPr lang="en-US" altLang="ja-JP" sz="12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  <a:cs typeface="ＭＳ Ｐゴシック" panose="020B0600070205080204" pitchFamily="50" charset="-128"/>
            </a:endParaRPr>
          </a:p>
          <a:p>
            <a:pPr defTabSz="914589" eaLnBrk="0" hangingPunct="0"/>
            <a:r>
              <a:rPr lang="ja-JP" altLang="en-US" sz="1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神事以外の時間でしたら、いつでも演奏できます！</a:t>
            </a:r>
          </a:p>
        </p:txBody>
      </p:sp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9EA3A8D7-DC27-4C73-B78F-AA89BA0AE4D6}"/>
              </a:ext>
            </a:extLst>
          </p:cNvPr>
          <p:cNvSpPr/>
          <p:nvPr/>
        </p:nvSpPr>
        <p:spPr bwMode="auto">
          <a:xfrm>
            <a:off x="2833596" y="7286647"/>
            <a:ext cx="1225210" cy="622210"/>
          </a:xfrm>
          <a:prstGeom prst="wedgeEllipseCallout">
            <a:avLst>
              <a:gd name="adj1" fmla="val 64933"/>
              <a:gd name="adj2" fmla="val -1723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just" defTabSz="1041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>
                <a:solidFill>
                  <a:schemeClr val="tx1"/>
                </a:solidFill>
              </a:rPr>
              <a:t>みんなも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pPr marL="0" marR="0" indent="0" algn="ctr" defTabSz="1041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>
                <a:solidFill>
                  <a:schemeClr val="tx1"/>
                </a:solidFill>
              </a:rPr>
              <a:t>弾きに来てね！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14">
            <a:extLst>
              <a:ext uri="{FF2B5EF4-FFF2-40B4-BE49-F238E27FC236}">
                <a16:creationId xmlns:a16="http://schemas.microsoft.com/office/drawing/2014/main" id="{B689833E-3A0C-4A5D-9184-4D5BBA60D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10" y="8088645"/>
            <a:ext cx="5065433" cy="1099807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 contrast="-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noFill/>
            <a:miter lim="800000"/>
            <a:headEnd/>
            <a:tailEnd/>
          </a:ln>
        </p:spPr>
        <p:txBody>
          <a:bodyPr vert="horz" wrap="square" lIns="108023" tIns="72015" rIns="108023" bIns="72015" numCol="1" anchor="t" anchorCtr="0" compatLnSpc="1">
            <a:prstTxWarp prst="textNoShape">
              <a:avLst/>
            </a:prstTxWarp>
          </a:bodyPr>
          <a:lstStyle/>
          <a:p>
            <a:pPr algn="dist" defTabSz="914589" eaLnBrk="0" hangingPunct="0">
              <a:lnSpc>
                <a:spcPct val="150000"/>
              </a:lnSpc>
            </a:pPr>
            <a:endParaRPr lang="en-US" altLang="ja-JP" sz="899" dirty="0">
              <a:latin typeface="ARハイカラＰＯＰ体H" panose="020B0609010101010101" pitchFamily="49" charset="-128"/>
              <a:ea typeface="ARハイカラＰＯＰ体H" panose="020B0609010101010101" pitchFamily="49" charset="-128"/>
              <a:cs typeface="Times New Roman" pitchFamily="18" charset="0"/>
            </a:endParaRPr>
          </a:p>
        </p:txBody>
      </p:sp>
      <p:pic>
        <p:nvPicPr>
          <p:cNvPr id="44" name="図 15">
            <a:extLst>
              <a:ext uri="{FF2B5EF4-FFF2-40B4-BE49-F238E27FC236}">
                <a16:creationId xmlns:a16="http://schemas.microsoft.com/office/drawing/2014/main" id="{F095460F-F69D-4535-AA25-E06D73598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016" y="8183868"/>
            <a:ext cx="991294" cy="751204"/>
          </a:xfrm>
          <a:prstGeom prst="rect">
            <a:avLst/>
          </a:prstGeom>
          <a:noFill/>
          <a:ln w="9525">
            <a:noFill/>
          </a:ln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7" descr="F:\01青USB\01神社\広報紙\42)R01-10\ISOS\LINE_P20190911_121245620.jpg">
            <a:extLst>
              <a:ext uri="{FF2B5EF4-FFF2-40B4-BE49-F238E27FC236}">
                <a16:creationId xmlns:a16="http://schemas.microsoft.com/office/drawing/2014/main" id="{98546E84-9063-457A-A8D7-2B23956627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17" b="33365"/>
          <a:stretch/>
        </p:blipFill>
        <p:spPr bwMode="auto">
          <a:xfrm>
            <a:off x="1579755" y="8183868"/>
            <a:ext cx="991294" cy="75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Box 3">
            <a:extLst>
              <a:ext uri="{FF2B5EF4-FFF2-40B4-BE49-F238E27FC236}">
                <a16:creationId xmlns:a16="http://schemas.microsoft.com/office/drawing/2014/main" id="{22B42448-0E2D-49A2-9FE8-8DD4AE746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418" y="8119401"/>
            <a:ext cx="1163925" cy="106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indent="3063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indent="0" defTabSz="914589" eaLnBrk="0" hangingPunct="0"/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キッチンカーが</a:t>
            </a:r>
            <a:endParaRPr lang="en-US" altLang="ja-JP" sz="1400" spc="-15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indent="0" algn="r" defTabSz="914589" eaLnBrk="0" hangingPunct="0"/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やってくる！</a:t>
            </a:r>
            <a:endParaRPr lang="en-US" altLang="ja-JP" sz="1400" spc="-15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indent="0" algn="r" defTabSz="914589" eaLnBrk="0" hangingPunct="0"/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00-21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</a:p>
          <a:p>
            <a:pPr indent="0" algn="r" defTabSz="914589" eaLnBrk="0" hangingPunct="0"/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00-14</a:t>
            </a:r>
            <a:r>
              <a:rPr lang="ja-JP" altLang="en-US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spc="-15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1919595-69B6-4A09-A8A7-815D70D2FA52}"/>
              </a:ext>
            </a:extLst>
          </p:cNvPr>
          <p:cNvSpPr/>
          <p:nvPr/>
        </p:nvSpPr>
        <p:spPr>
          <a:xfrm>
            <a:off x="1487419" y="8928592"/>
            <a:ext cx="1101233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6600">
                  <a:noFill/>
                  <a:prstDash val="solid"/>
                </a:ln>
                <a:solidFill>
                  <a:srgbClr val="FFFFFF"/>
                </a:solidFill>
              </a:rPr>
              <a:t>イソズバー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7D115D3-9CA9-48E9-A7AF-A0F4BA2E536E}"/>
              </a:ext>
            </a:extLst>
          </p:cNvPr>
          <p:cNvSpPr/>
          <p:nvPr/>
        </p:nvSpPr>
        <p:spPr>
          <a:xfrm>
            <a:off x="2744667" y="8924622"/>
            <a:ext cx="1363220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cap="none" spc="0" dirty="0">
                <a:ln w="6600">
                  <a:noFill/>
                  <a:prstDash val="solid"/>
                </a:ln>
                <a:solidFill>
                  <a:srgbClr val="FFFFFF"/>
                </a:solidFill>
              </a:rPr>
              <a:t>ニシダコーヒー</a:t>
            </a:r>
          </a:p>
        </p:txBody>
      </p:sp>
      <p:sp>
        <p:nvSpPr>
          <p:cNvPr id="74" name="AutoShape 9">
            <a:extLst>
              <a:ext uri="{FF2B5EF4-FFF2-40B4-BE49-F238E27FC236}">
                <a16:creationId xmlns:a16="http://schemas.microsoft.com/office/drawing/2014/main" id="{57BFF266-B41C-4C32-8C05-F6DE3827DB8C}"/>
              </a:ext>
            </a:extLst>
          </p:cNvPr>
          <p:cNvSpPr>
            <a:spLocks/>
          </p:cNvSpPr>
          <p:nvPr/>
        </p:nvSpPr>
        <p:spPr bwMode="auto">
          <a:xfrm>
            <a:off x="212210" y="9620136"/>
            <a:ext cx="4947619" cy="687531"/>
          </a:xfrm>
          <a:custGeom>
            <a:avLst/>
            <a:gdLst>
              <a:gd name="T0" fmla="*/ 104598 w 2604135"/>
              <a:gd name="T1" fmla="*/ 0 h 1787690"/>
              <a:gd name="T2" fmla="*/ 2604135 w 2604135"/>
              <a:gd name="T3" fmla="*/ 0 h 1787690"/>
              <a:gd name="T4" fmla="*/ 2604135 w 2604135"/>
              <a:gd name="T5" fmla="*/ 0 h 1787690"/>
              <a:gd name="T6" fmla="*/ 2604135 w 2604135"/>
              <a:gd name="T7" fmla="*/ 1683092 h 1787690"/>
              <a:gd name="T8" fmla="*/ 2499537 w 2604135"/>
              <a:gd name="T9" fmla="*/ 1787690 h 1787690"/>
              <a:gd name="T10" fmla="*/ 0 w 2604135"/>
              <a:gd name="T11" fmla="*/ 1787690 h 1787690"/>
              <a:gd name="T12" fmla="*/ 0 w 2604135"/>
              <a:gd name="T13" fmla="*/ 1787690 h 1787690"/>
              <a:gd name="T14" fmla="*/ 0 w 2604135"/>
              <a:gd name="T15" fmla="*/ 104598 h 1787690"/>
              <a:gd name="T16" fmla="*/ 104598 w 2604135"/>
              <a:gd name="T17" fmla="*/ 0 h 17876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04135"/>
              <a:gd name="T28" fmla="*/ 0 h 1787690"/>
              <a:gd name="T29" fmla="*/ 2604135 w 2604135"/>
              <a:gd name="T30" fmla="*/ 1787690 h 178769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04135" h="1787690">
                <a:moveTo>
                  <a:pt x="104598" y="0"/>
                </a:moveTo>
                <a:lnTo>
                  <a:pt x="2604135" y="0"/>
                </a:lnTo>
                <a:lnTo>
                  <a:pt x="2604135" y="1683092"/>
                </a:lnTo>
                <a:cubicBezTo>
                  <a:pt x="2604135" y="1740860"/>
                  <a:pt x="2557305" y="1787690"/>
                  <a:pt x="2499537" y="1787690"/>
                </a:cubicBezTo>
                <a:lnTo>
                  <a:pt x="0" y="1787690"/>
                </a:lnTo>
                <a:lnTo>
                  <a:pt x="0" y="104598"/>
                </a:lnTo>
                <a:cubicBezTo>
                  <a:pt x="0" y="46830"/>
                  <a:pt x="46830" y="0"/>
                  <a:pt x="104598" y="0"/>
                </a:cubicBez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vert="horz" wrap="square" lIns="72015" tIns="36008" rIns="72015" bIns="36008" numCol="1" anchor="t" anchorCtr="0" compatLnSpc="1">
            <a:prstTxWarp prst="textNoShape">
              <a:avLst/>
            </a:prstTxWarp>
          </a:bodyPr>
          <a:lstStyle/>
          <a:p>
            <a:pPr defTabSz="914589" eaLnBrk="0" hangingPunct="0"/>
            <a:r>
              <a:rPr lang="ja-JP" altLang="en-US" sz="1050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◎相撲、神輿、餅まきは中止します。</a:t>
            </a:r>
            <a:endParaRPr lang="en-US" altLang="ja-JP" sz="1050" dirty="0">
              <a:solidFill>
                <a:srgbClr val="FF0000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ＭＳ Ｐゴシック" panose="020B0600070205080204" pitchFamily="50" charset="-128"/>
            </a:endParaRPr>
          </a:p>
          <a:p>
            <a:pPr defTabSz="914589" eaLnBrk="0" hangingPunct="0"/>
            <a:r>
              <a:rPr lang="ja-JP" altLang="en-US" sz="1050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◎新型コロナウイルス接触確認アプリ（</a:t>
            </a:r>
            <a:r>
              <a:rPr lang="en-US" altLang="ja-JP" sz="1050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COCOA)</a:t>
            </a:r>
            <a:r>
              <a:rPr lang="ja-JP" altLang="en-US" sz="1050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の利用をお願いします。</a:t>
            </a:r>
          </a:p>
          <a:p>
            <a:pPr marL="87313" indent="-87313" defTabSz="914589" eaLnBrk="0" hangingPunct="0"/>
            <a:r>
              <a:rPr lang="ja-JP" altLang="en-US" sz="1000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◎露店、福授くじ、遊戯などは、慎重に判断します。今後の国・県のイベント開催基準等により開催又は中止を決定します。ご了承ください。</a:t>
            </a:r>
            <a:endParaRPr lang="en-US" altLang="ja-JP" sz="1000" dirty="0">
              <a:solidFill>
                <a:schemeClr val="bg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  <a:cs typeface="ＭＳ Ｐゴシック" panose="020B0600070205080204" pitchFamily="50" charset="-128"/>
            </a:endParaRPr>
          </a:p>
          <a:p>
            <a:pPr defTabSz="914589" eaLnBrk="0" hangingPunct="0"/>
            <a:r>
              <a:rPr lang="ja-JP" altLang="en-US" sz="1000" dirty="0">
                <a:solidFill>
                  <a:schemeClr val="bg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ＭＳ Ｐゴシック" panose="020B0600070205080204" pitchFamily="50" charset="-128"/>
              </a:rPr>
              <a:t>◎恐れ入りますが、神社ＨＰで確認してお越しください。</a:t>
            </a:r>
          </a:p>
        </p:txBody>
      </p:sp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id="{02DB3F0B-FD83-4757-9742-C4D31DD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757" y="8452111"/>
            <a:ext cx="1835396" cy="201162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8" tIns="36008" rIns="36008" bIns="36008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900" b="1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お問い合わせ</a:t>
            </a:r>
            <a:endParaRPr lang="ja-JP" altLang="en-US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■赤田神社</a:t>
            </a:r>
            <a:r>
              <a:rPr 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083</a:t>
            </a: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920</a:t>
            </a: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）</a:t>
            </a:r>
            <a:r>
              <a:rPr lang="en-US" altLang="ja-JP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0022</a:t>
            </a:r>
            <a:endParaRPr lang="ja-JP" altLang="en-US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66689"/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公式ＨＰ、</a:t>
            </a:r>
            <a:r>
              <a:rPr 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Facebook</a:t>
            </a: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で最新情報が確認できます。</a:t>
            </a:r>
            <a:endParaRPr lang="en-US" altLang="ja-JP" sz="900" kern="100" dirty="0">
              <a:latin typeface="Century" panose="020406040505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marL="66689"/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問い合わせフォームもあります。</a:t>
            </a:r>
            <a:endParaRPr lang="ja-JP" altLang="en-US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endParaRPr lang="en-US" altLang="ja-JP" sz="900" kern="100" dirty="0">
              <a:latin typeface="Century" panose="020406040505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★日程は中止、変更になることがあります。予めご了承ください。</a:t>
            </a:r>
            <a:endParaRPr lang="en-US" altLang="ja-JP" sz="900" kern="100" dirty="0">
              <a:latin typeface="Century" panose="020406040505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endParaRPr lang="en-US" altLang="ja-JP" sz="900" kern="100" dirty="0">
              <a:latin typeface="Century" panose="020406040505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</a:pP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★駐車場には限りがありますので、</a:t>
            </a:r>
            <a:endParaRPr lang="en-US" altLang="ja-JP" sz="900" kern="100" dirty="0">
              <a:latin typeface="Century" panose="02040604050505020304" pitchFamily="18" charset="0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ja-JP" altLang="en-US" sz="900" kern="100" dirty="0">
                <a:latin typeface="Century" panose="02040604050505020304" pitchFamily="18" charset="0"/>
                <a:ea typeface="HGｺﾞｼｯｸM" panose="020B0609000000000000" pitchFamily="49" charset="-128"/>
                <a:cs typeface="Times New Roman" panose="02020603050405020304" pitchFamily="18" charset="0"/>
              </a:rPr>
              <a:t>　乗り合わせ等でお越し願います。</a:t>
            </a:r>
            <a:endParaRPr lang="ja-JP" altLang="en-US" sz="9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060" name="図 25">
            <a:extLst>
              <a:ext uri="{FF2B5EF4-FFF2-40B4-BE49-F238E27FC236}">
                <a16:creationId xmlns:a16="http://schemas.microsoft.com/office/drawing/2014/main" id="{3DDDB63F-BA19-43B7-BDA0-96D11BC0C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202" y="10122716"/>
            <a:ext cx="1200198" cy="32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音楽, ピアノ が含まれている画像&#10;&#10;自動的に生成された説明">
            <a:extLst>
              <a:ext uri="{FF2B5EF4-FFF2-40B4-BE49-F238E27FC236}">
                <a16:creationId xmlns:a16="http://schemas.microsoft.com/office/drawing/2014/main" id="{D77264BB-BA7D-4F56-9447-B85FDAB2D31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365" y="7063812"/>
            <a:ext cx="1124278" cy="920175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F273AA2-C74B-414B-AF19-9FA8EA305131}"/>
              </a:ext>
            </a:extLst>
          </p:cNvPr>
          <p:cNvSpPr/>
          <p:nvPr/>
        </p:nvSpPr>
        <p:spPr>
          <a:xfrm>
            <a:off x="4085016" y="8904880"/>
            <a:ext cx="112745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200" b="1" cap="none" dirty="0">
                <a:ln w="6600">
                  <a:noFill/>
                  <a:prstDash val="solid"/>
                </a:ln>
                <a:solidFill>
                  <a:srgbClr val="FFFFFF"/>
                </a:solidFill>
              </a:rPr>
              <a:t>Tiny Bar</a:t>
            </a:r>
            <a:endParaRPr lang="ja-JP" altLang="en-US" sz="1200" b="1" cap="none" dirty="0">
              <a:ln w="66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CB2ABB4-B88C-4A93-8F05-EE9DE0596D4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498" y="8185976"/>
            <a:ext cx="693054" cy="747508"/>
          </a:xfrm>
          <a:prstGeom prst="rect">
            <a:avLst/>
          </a:prstGeom>
          <a:ln>
            <a:noFill/>
          </a:ln>
        </p:spPr>
      </p:pic>
      <p:sp>
        <p:nvSpPr>
          <p:cNvPr id="39" name="正方形/長方形 7">
            <a:extLst>
              <a:ext uri="{FF2B5EF4-FFF2-40B4-BE49-F238E27FC236}">
                <a16:creationId xmlns:a16="http://schemas.microsoft.com/office/drawing/2014/main" id="{853AB4C6-4B19-4CBE-B527-7AFC53A70D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50128" y="4183540"/>
            <a:ext cx="1539728" cy="474111"/>
          </a:xfrm>
          <a:prstGeom prst="rect">
            <a:avLst/>
          </a:prstGeom>
          <a:noFill/>
          <a:ln w="6350">
            <a:noFill/>
          </a:ln>
        </p:spPr>
        <p:txBody>
          <a:bodyPr vert="eaVert" wrap="none" lIns="0" tIns="45730" rIns="0" bIns="45730" numCol="1" anchor="ctr" anchorCtr="0" compatLnSpc="1">
            <a:prstTxWarp prst="textPlain">
              <a:avLst/>
            </a:prstTxWarp>
          </a:bodyPr>
          <a:lstStyle/>
          <a:p>
            <a:pPr algn="dist" defTabSz="914589" eaLnBrk="0" hangingPunct="0"/>
            <a:r>
              <a:rPr lang="ja-JP" altLang="en-US" sz="3200" b="1" dirty="0">
                <a:ln w="9525">
                  <a:solidFill>
                    <a:schemeClr val="bg1"/>
                  </a:solidFill>
                  <a:prstDash val="solid"/>
                </a:ln>
                <a:latin typeface="HGS行書体" panose="03000600000000000000" pitchFamily="66" charset="-128"/>
                <a:ea typeface="HGS行書体" panose="03000600000000000000" pitchFamily="66" charset="-128"/>
                <a:cs typeface="Times New Roman" panose="02020603050405020304" pitchFamily="18" charset="0"/>
              </a:rPr>
              <a:t>令和二年</a:t>
            </a:r>
            <a:endParaRPr lang="en-US" altLang="ja-JP" sz="3200" b="1" dirty="0">
              <a:ln w="9525">
                <a:solidFill>
                  <a:schemeClr val="bg1"/>
                </a:solidFill>
                <a:prstDash val="solid"/>
              </a:ln>
              <a:latin typeface="HGS行書体" panose="03000600000000000000" pitchFamily="66" charset="-128"/>
              <a:ea typeface="HGS行書体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96808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311</Words>
  <Application>Microsoft Office PowerPoint</Application>
  <PresentationFormat>ユーザー設定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ARハイカラＰＯＰ体H</vt:lpstr>
      <vt:lpstr>AR浪漫明朝体U04</vt:lpstr>
      <vt:lpstr>CRPＣ＆Ｇ流麗太行書体04</vt:lpstr>
      <vt:lpstr>HGPｺﾞｼｯｸE</vt:lpstr>
      <vt:lpstr>HGP教科書体</vt:lpstr>
      <vt:lpstr>HGS行書体</vt:lpstr>
      <vt:lpstr>HGS創英ﾌﾟﾚｾﾞﾝｽEB</vt:lpstr>
      <vt:lpstr>HG創英ﾌﾟﾚｾﾞﾝｽEB</vt:lpstr>
      <vt:lpstr>Arial</vt:lpstr>
      <vt:lpstr>Century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末田 一志</cp:lastModifiedBy>
  <cp:revision>103</cp:revision>
  <cp:lastPrinted>2020-09-29T12:08:45Z</cp:lastPrinted>
  <dcterms:created xsi:type="dcterms:W3CDTF">2011-04-13T05:25:09Z</dcterms:created>
  <dcterms:modified xsi:type="dcterms:W3CDTF">2020-09-29T12:09:10Z</dcterms:modified>
</cp:coreProperties>
</file>